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3"/>
    <p:sldId id="257" r:id="rId4"/>
    <p:sldId id="259" r:id="rId5"/>
    <p:sldId id="258" r:id="rId6"/>
    <p:sldId id="262" r:id="rId7"/>
  </p:sldIdLst>
  <p:sldSz cx="9144000" cy="5144135" type="screen16x9"/>
  <p:notesSz cx="6858000" cy="9144000"/>
  <p:embeddedFontLst>
    <p:embeddedFont>
      <p:font typeface="微软雅黑" panose="020B0503020204020204" charset="-122"/>
      <p:regular r:id="rId13"/>
    </p:embeddedFont>
    <p:embeddedFont>
      <p:font typeface="Calibri" panose="020F0502020204030204" charset="0"/>
      <p:regular r:id="rId14"/>
      <p:bold r:id="rId15"/>
      <p:italic r:id="rId16"/>
      <p:boldItalic r:id="rId17"/>
    </p:embeddedFont>
  </p:embeddedFontLst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EF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font" Target="fonts/font5.fntdata"/><Relationship Id="rId16" Type="http://schemas.openxmlformats.org/officeDocument/2006/relationships/font" Target="fonts/font4.fntdata"/><Relationship Id="rId15" Type="http://schemas.openxmlformats.org/officeDocument/2006/relationships/font" Target="fonts/font3.fntdata"/><Relationship Id="rId14" Type="http://schemas.openxmlformats.org/officeDocument/2006/relationships/font" Target="fonts/font2.fntdata"/><Relationship Id="rId13" Type="http://schemas.openxmlformats.org/officeDocument/2006/relationships/font" Target="fonts/font1.fntdata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139" y="1143000"/>
            <a:ext cx="5485723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Relationship Id="rId3" Type="http://schemas.openxmlformats.org/officeDocument/2006/relationships/image" Target="file:///C:\Users\admin\AppData\Local\Temp\wps\INetCache\f9335a1545378b50cbb411cfd1f62691" TargetMode="Externa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tags" Target="../tags/tag1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EFFA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4" name="图片 13" descr="db2454bcb0c8ed610d36d4e513d4c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35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EFFA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" name="图片 3" descr="src=http___img95.699pic.com_xsj_0d_1x_e8.jpg!_fw_700_watermark_url_L3hzai93YXRlcl9kZXRhaWwyLnBuZw_align_southeast&amp;refer=http___img95.699pic.webp"/>
          <p:cNvPicPr>
            <a:picLocks noChangeAspect="1"/>
          </p:cNvPicPr>
          <p:nvPr/>
        </p:nvPicPr>
        <p:blipFill>
          <a:blip r:embed="rId1"/>
          <a:srcRect l="8036" t="5690" r="6690" b="9036"/>
          <a:stretch>
            <a:fillRect/>
          </a:stretch>
        </p:blipFill>
        <p:spPr>
          <a:xfrm>
            <a:off x="863600" y="1524635"/>
            <a:ext cx="1530985" cy="1530985"/>
          </a:xfrm>
          <a:prstGeom prst="rect">
            <a:avLst/>
          </a:prstGeom>
        </p:spPr>
      </p:pic>
      <p:pic>
        <p:nvPicPr>
          <p:cNvPr id="100" name="图片 99"/>
          <p:cNvPicPr/>
          <p:nvPr/>
        </p:nvPicPr>
        <p:blipFill>
          <a:blip r:embed="rId2" r:link="rId3">
            <a:clrChange>
              <a:clrFrom>
                <a:srgbClr val="F1F0F6">
                  <a:alpha val="100000"/>
                </a:srgbClr>
              </a:clrFrom>
              <a:clrTo>
                <a:srgbClr val="F1F0F6">
                  <a:alpha val="100000"/>
                  <a:alpha val="0"/>
                </a:srgbClr>
              </a:clrTo>
            </a:clrChange>
          </a:blip>
          <a:srcRect l="23686" r="26700"/>
          <a:stretch>
            <a:fillRect/>
          </a:stretch>
        </p:blipFill>
        <p:spPr>
          <a:xfrm>
            <a:off x="1422400" y="1895475"/>
            <a:ext cx="412750" cy="6299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4" descr="C:\Users\gxl\AppData\Local\Temp\WeChat Files\ea60c3bdf3c0e2a4ad3a51954ad0f3c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78998" y="1663700"/>
            <a:ext cx="1094105" cy="109410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642235" y="499110"/>
            <a:ext cx="3858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accent2"/>
                </a:solidFill>
                <a:latin typeface="汉仪雅酷黑简" panose="00020600040101010101" charset="-122"/>
                <a:ea typeface="汉仪雅酷黑简" panose="00020600040101010101" charset="-122"/>
                <a:sym typeface="汉仪雅酷黑简" panose="00020600040101010101" charset="-122"/>
              </a:rPr>
              <a:t>赛前准备</a:t>
            </a:r>
            <a:r>
              <a:rPr lang="en-US" altLang="zh-CN" sz="2800">
                <a:solidFill>
                  <a:schemeClr val="accent2"/>
                </a:solidFill>
                <a:latin typeface="汉仪雅酷黑简" panose="00020600040101010101" charset="-122"/>
                <a:ea typeface="汉仪雅酷黑简" panose="00020600040101010101" charset="-122"/>
                <a:sym typeface="汉仪雅酷黑简" panose="00020600040101010101" charset="-122"/>
              </a:rPr>
              <a:t>——</a:t>
            </a:r>
            <a:r>
              <a:rPr lang="zh-CN" altLang="en-US" sz="2800">
                <a:solidFill>
                  <a:schemeClr val="accent2"/>
                </a:solidFill>
                <a:latin typeface="汉仪雅酷黑简" panose="00020600040101010101" charset="-122"/>
                <a:ea typeface="汉仪雅酷黑简" panose="00020600040101010101" charset="-122"/>
                <a:sym typeface="汉仪雅酷黑简" panose="00020600040101010101" charset="-122"/>
              </a:rPr>
              <a:t>监控软件</a:t>
            </a:r>
            <a:endParaRPr lang="zh-CN" altLang="en-US" sz="2800">
              <a:solidFill>
                <a:schemeClr val="accent2"/>
              </a:solidFill>
              <a:latin typeface="汉仪雅酷黑简" panose="00020600040101010101" charset="-122"/>
              <a:ea typeface="汉仪雅酷黑简" panose="00020600040101010101" charset="-122"/>
              <a:sym typeface="汉仪雅酷黑简" panose="0002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5315" y="3338195"/>
            <a:ext cx="212534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/>
              <a:t>手机或Pad下载钉钉</a:t>
            </a:r>
            <a:endParaRPr lang="zh-CN" altLang="en-US"/>
          </a:p>
        </p:txBody>
      </p:sp>
      <p:pic>
        <p:nvPicPr>
          <p:cNvPr id="6" name="图片 5" descr="905d5686475b04d97ffce0c424b46f2"/>
          <p:cNvPicPr>
            <a:picLocks noChangeAspect="1"/>
          </p:cNvPicPr>
          <p:nvPr/>
        </p:nvPicPr>
        <p:blipFill>
          <a:blip r:embed="rId5"/>
          <a:srcRect t="10679"/>
          <a:stretch>
            <a:fillRect/>
          </a:stretch>
        </p:blipFill>
        <p:spPr>
          <a:xfrm>
            <a:off x="6425565" y="1124585"/>
            <a:ext cx="1707515" cy="3302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337685" y="2950210"/>
            <a:ext cx="197929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/>
              <a:t>扫描比赛</a:t>
            </a:r>
            <a:r>
              <a:rPr lang="zh-CN" altLang="en-US"/>
              <a:t>二维码到【选手信息】</a:t>
            </a:r>
            <a:r>
              <a:rPr lang="zh-CN" altLang="en-US"/>
              <a:t>中下载文件，根据</a:t>
            </a:r>
            <a:r>
              <a:rPr lang="zh-CN" altLang="en-US"/>
              <a:t>文档中信息加入相应</a:t>
            </a:r>
            <a:r>
              <a:rPr lang="zh-CN" altLang="en-US"/>
              <a:t>钉钉群</a:t>
            </a:r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EF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2471420" y="629285"/>
            <a:ext cx="43357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accent2"/>
                </a:solidFill>
                <a:latin typeface="汉仪雅酷黑简" panose="00020600040101010101" charset="-122"/>
                <a:ea typeface="汉仪雅酷黑简" panose="00020600040101010101" charset="-122"/>
                <a:sym typeface="汉仪雅酷黑简" panose="00020600040101010101" charset="-122"/>
              </a:rPr>
              <a:t>赛前准备</a:t>
            </a:r>
            <a:r>
              <a:rPr lang="en-US" altLang="zh-CN" sz="2800">
                <a:solidFill>
                  <a:schemeClr val="accent2"/>
                </a:solidFill>
                <a:latin typeface="汉仪雅酷黑简" panose="00020600040101010101" charset="-122"/>
                <a:ea typeface="汉仪雅酷黑简" panose="00020600040101010101" charset="-122"/>
                <a:sym typeface="汉仪雅酷黑简" panose="00020600040101010101" charset="-122"/>
              </a:rPr>
              <a:t>——</a:t>
            </a:r>
            <a:r>
              <a:rPr lang="zh-CN" altLang="en-US" sz="2800">
                <a:solidFill>
                  <a:schemeClr val="accent2"/>
                </a:solidFill>
                <a:latin typeface="汉仪雅酷黑简" panose="00020600040101010101" charset="-122"/>
                <a:ea typeface="汉仪雅酷黑简" panose="00020600040101010101" charset="-122"/>
                <a:sym typeface="汉仪雅酷黑简" panose="00020600040101010101" charset="-122"/>
              </a:rPr>
              <a:t>器材、场地</a:t>
            </a:r>
            <a:endParaRPr lang="zh-CN" altLang="en-US" sz="2800">
              <a:solidFill>
                <a:schemeClr val="accent2"/>
              </a:solidFill>
              <a:latin typeface="汉仪雅酷黑简" panose="00020600040101010101" charset="-122"/>
              <a:ea typeface="汉仪雅酷黑简" panose="00020600040101010101" charset="-122"/>
              <a:sym typeface="汉仪雅酷黑简" panose="0002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79220" y="1470660"/>
            <a:ext cx="664845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000"/>
              <a:t>1</a:t>
            </a:r>
            <a:r>
              <a:rPr lang="zh-CN" altLang="en-US" sz="2000"/>
              <a:t>、场地：找一个相对空旷，无杂物无遮挡的教室（最好有比赛</a:t>
            </a:r>
            <a:r>
              <a:rPr lang="zh-CN" altLang="en-US" sz="2000"/>
              <a:t>背景）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en-US" altLang="zh-CN" sz="2000"/>
              <a:t>2</a:t>
            </a:r>
            <a:r>
              <a:rPr lang="zh-CN" altLang="en-US" sz="2000"/>
              <a:t>、器材：机器、电脑、电源等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en-US" altLang="zh-CN" sz="2000"/>
              <a:t>3</a:t>
            </a:r>
            <a:r>
              <a:rPr lang="zh-CN" altLang="en-US" sz="2000"/>
              <a:t>、地图：地图及任务道具齐全，符合要求。</a:t>
            </a:r>
            <a:endParaRPr lang="zh-CN" altLang="en-US" sz="2000"/>
          </a:p>
          <a:p>
            <a:pPr>
              <a:lnSpc>
                <a:spcPct val="150000"/>
              </a:lnSpc>
            </a:pPr>
            <a:r>
              <a:rPr lang="en-US" altLang="zh-CN" sz="2000"/>
              <a:t>4</a:t>
            </a:r>
            <a:r>
              <a:rPr lang="zh-CN" altLang="en-US" sz="2000"/>
              <a:t>、录视频设备：</a:t>
            </a:r>
            <a:r>
              <a:rPr lang="en-US" altLang="zh-CN" sz="2000"/>
              <a:t>2-3</a:t>
            </a:r>
            <a:r>
              <a:rPr lang="zh-CN" altLang="en-US" sz="2000"/>
              <a:t>台设备，提前测试（录制、导出、上传）</a:t>
            </a:r>
            <a:endParaRPr lang="zh-CN" altLang="en-US" sz="20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EFFA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比赛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EFF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128270" y="120015"/>
            <a:ext cx="20504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accent2"/>
                </a:solidFill>
                <a:latin typeface="汉仪雅酷黑简" panose="00020600040101010101" charset="-122"/>
                <a:ea typeface="汉仪雅酷黑简" panose="00020600040101010101" charset="-122"/>
                <a:sym typeface="汉仪雅酷黑简" panose="00020600040101010101" charset="-122"/>
              </a:rPr>
              <a:t>注意事项：</a:t>
            </a:r>
            <a:endParaRPr lang="zh-CN" altLang="en-US" sz="2800">
              <a:solidFill>
                <a:schemeClr val="accent2"/>
              </a:solidFill>
              <a:latin typeface="汉仪雅酷黑简" panose="00020600040101010101" charset="-122"/>
              <a:ea typeface="汉仪雅酷黑简" panose="00020600040101010101" charset="-122"/>
              <a:sym typeface="汉仪雅酷黑简" panose="00020600040101010101" charset="-122"/>
            </a:endParaRPr>
          </a:p>
        </p:txBody>
      </p:sp>
      <p:sp>
        <p:nvSpPr>
          <p:cNvPr id="2" name="文本框 1" descr="7b0a20202020227461726765744d6f64756c65223a202270726f636573734f6e6c696e65466f6e7473220a7d0a"/>
          <p:cNvSpPr txBox="1"/>
          <p:nvPr/>
        </p:nvSpPr>
        <p:spPr>
          <a:xfrm>
            <a:off x="694690" y="641985"/>
            <a:ext cx="795718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+mj-ea"/>
                <a:ea typeface="+mj-ea"/>
                <a:sym typeface="汉仪雅酷黑简" panose="00020600040101010101" charset="-122"/>
              </a:rPr>
              <a:t>拍摄器材：</a:t>
            </a:r>
            <a:endParaRPr lang="zh-CN" altLang="en-US" sz="2400" b="1">
              <a:latin typeface="+mj-ea"/>
              <a:ea typeface="+mj-ea"/>
              <a:sym typeface="汉仪雅酷黑简" panose="00020600040101010101" charset="-122"/>
            </a:endParaRPr>
          </a:p>
          <a:p>
            <a:r>
              <a:rPr lang="en-US" altLang="zh-CN"/>
              <a:t>     </a:t>
            </a:r>
            <a:r>
              <a:rPr lang="en-US" altLang="zh-CN" sz="1600"/>
              <a:t>  1</a:t>
            </a:r>
            <a:r>
              <a:rPr lang="zh-CN" altLang="en-US" sz="1600"/>
              <a:t>、监控设备</a:t>
            </a:r>
            <a:r>
              <a:rPr lang="zh-CN" altLang="en-US" sz="1600">
                <a:sym typeface="+mn-ea"/>
              </a:rPr>
              <a:t>关闭通话、微信、</a:t>
            </a:r>
            <a:r>
              <a:rPr lang="en-US" altLang="zh-CN" sz="1600">
                <a:sym typeface="+mn-ea"/>
              </a:rPr>
              <a:t>QQ</a:t>
            </a:r>
            <a:r>
              <a:rPr lang="zh-CN" altLang="en-US" sz="1600">
                <a:sym typeface="+mn-ea"/>
              </a:rPr>
              <a:t>等通话功能，防止来电打断监控。</a:t>
            </a:r>
            <a:endParaRPr lang="zh-CN" altLang="en-US" sz="1600">
              <a:sym typeface="+mn-ea"/>
            </a:endParaRPr>
          </a:p>
          <a:p>
            <a:r>
              <a:rPr lang="zh-CN" altLang="en-US" sz="1600">
                <a:sym typeface="+mn-ea"/>
              </a:rPr>
              <a:t> </a:t>
            </a:r>
            <a:r>
              <a:rPr lang="en-US" altLang="zh-CN" sz="1600">
                <a:sym typeface="+mn-ea"/>
              </a:rPr>
              <a:t>       2</a:t>
            </a:r>
            <a:r>
              <a:rPr lang="zh-CN" altLang="en-US" sz="1600">
                <a:sym typeface="+mn-ea"/>
              </a:rPr>
              <a:t>、拍摄设备拍摄时进入飞行模式或勿扰模式，防止中途中断拍摄</a:t>
            </a:r>
            <a:r>
              <a:rPr lang="zh-CN" altLang="en-US">
                <a:sym typeface="+mn-ea"/>
              </a:rPr>
              <a:t>。</a:t>
            </a:r>
            <a:r>
              <a:rPr lang="zh-CN" altLang="en-US" sz="1600">
                <a:sym typeface="+mn-ea"/>
              </a:rPr>
              <a:t>并确保拍摄设备内存容量足够。</a:t>
            </a:r>
            <a:endParaRPr lang="zh-CN" altLang="en-US" sz="1600">
              <a:sym typeface="+mn-ea"/>
            </a:endParaRPr>
          </a:p>
          <a:p>
            <a:r>
              <a:rPr lang="zh-CN" altLang="en-US" sz="2400" b="1">
                <a:latin typeface="+mn-ea"/>
                <a:sym typeface="+mn-ea"/>
              </a:rPr>
              <a:t>指导老师：</a:t>
            </a:r>
            <a:endParaRPr lang="zh-CN" altLang="en-US" sz="2400" b="1">
              <a:latin typeface="+mn-ea"/>
              <a:sym typeface="+mn-ea"/>
            </a:endParaRPr>
          </a:p>
          <a:p>
            <a:r>
              <a:rPr lang="zh-CN" altLang="en-US">
                <a:sym typeface="+mn-ea"/>
              </a:rPr>
              <a:t> </a:t>
            </a:r>
            <a:r>
              <a:rPr lang="en-US" altLang="zh-CN">
                <a:sym typeface="+mn-ea"/>
              </a:rPr>
              <a:t>      </a:t>
            </a:r>
            <a:r>
              <a:rPr lang="en-US" altLang="zh-CN" sz="1600">
                <a:sym typeface="+mn-ea"/>
              </a:rPr>
              <a:t>1</a:t>
            </a:r>
            <a:r>
              <a:rPr lang="zh-CN" altLang="en-US" sz="1600">
                <a:sym typeface="+mn-ea"/>
              </a:rPr>
              <a:t>、调试时间老师及其他无关人员不得进入比赛场地。</a:t>
            </a:r>
            <a:endParaRPr lang="zh-CN" altLang="en-US" sz="1600">
              <a:sym typeface="+mn-ea"/>
            </a:endParaRPr>
          </a:p>
          <a:p>
            <a:r>
              <a:rPr lang="en-US" altLang="zh-CN" sz="1600">
                <a:sym typeface="+mn-ea"/>
              </a:rPr>
              <a:t>        2</a:t>
            </a:r>
            <a:r>
              <a:rPr lang="zh-CN" altLang="en-US" sz="1600">
                <a:sym typeface="+mn-ea"/>
              </a:rPr>
              <a:t>、至少需要</a:t>
            </a:r>
            <a:r>
              <a:rPr lang="en-US" altLang="zh-CN" sz="1600">
                <a:sym typeface="+mn-ea"/>
              </a:rPr>
              <a:t>2</a:t>
            </a:r>
            <a:r>
              <a:rPr lang="zh-CN" altLang="en-US" sz="1600">
                <a:sym typeface="+mn-ea"/>
              </a:rPr>
              <a:t>位老师。其中</a:t>
            </a:r>
            <a:r>
              <a:rPr lang="en-US" altLang="zh-CN" sz="1600">
                <a:sym typeface="+mn-ea"/>
              </a:rPr>
              <a:t>1</a:t>
            </a:r>
            <a:r>
              <a:rPr lang="zh-CN" altLang="en-US" sz="1600">
                <a:sym typeface="+mn-ea"/>
              </a:rPr>
              <a:t>人负责监控设备，比赛全程戴好（蓝牙）耳机，避免监控声音影响学生。接受钉钉群比赛指令，同时方便裁判第一时间沟通到老师做出调整。另</a:t>
            </a:r>
            <a:r>
              <a:rPr lang="en-US" altLang="zh-CN" sz="1600">
                <a:sym typeface="+mn-ea"/>
              </a:rPr>
              <a:t>1</a:t>
            </a:r>
            <a:r>
              <a:rPr lang="zh-CN" altLang="en-US" sz="1600">
                <a:sym typeface="+mn-ea"/>
              </a:rPr>
              <a:t>人负责拍摄。拍摄老师要求对赛项有一定的了解，录制视频能够准备把握得分点并录制清晰。（比赛几轮录几轮，录制失败或不清楚，则不得分。）</a:t>
            </a:r>
            <a:endParaRPr lang="zh-CN" altLang="en-US" sz="1600">
              <a:sym typeface="+mn-ea"/>
            </a:endParaRPr>
          </a:p>
          <a:p>
            <a:r>
              <a:rPr lang="en-US" altLang="zh-CN" sz="1600">
                <a:sym typeface="+mn-ea"/>
              </a:rPr>
              <a:t>        3 </a:t>
            </a:r>
            <a:r>
              <a:rPr lang="zh-CN" altLang="en-US" sz="1600">
                <a:sym typeface="+mn-ea"/>
              </a:rPr>
              <a:t>、俯拍设备提前准备并调试。调试完毕，开始比赛就可打开</a:t>
            </a:r>
            <a:r>
              <a:rPr lang="zh-CN" altLang="en-US" sz="1600">
                <a:sym typeface="+mn-ea"/>
              </a:rPr>
              <a:t>录制，途中可以不用</a:t>
            </a:r>
            <a:r>
              <a:rPr lang="zh-CN" altLang="en-US" sz="1600">
                <a:sym typeface="+mn-ea"/>
              </a:rPr>
              <a:t>停止。</a:t>
            </a:r>
            <a:endParaRPr lang="zh-CN" altLang="en-US" sz="1600">
              <a:sym typeface="+mn-ea"/>
            </a:endParaRPr>
          </a:p>
          <a:p>
            <a:r>
              <a:rPr lang="zh-CN" altLang="en-US" sz="2400" b="1">
                <a:sym typeface="+mn-ea"/>
              </a:rPr>
              <a:t>学生和</a:t>
            </a:r>
            <a:r>
              <a:rPr lang="zh-CN" altLang="en-US" sz="2400" b="1">
                <a:sym typeface="+mn-ea"/>
              </a:rPr>
              <a:t>器材：</a:t>
            </a:r>
            <a:endParaRPr lang="zh-CN" altLang="en-US" sz="2400" b="1">
              <a:sym typeface="+mn-ea"/>
            </a:endParaRPr>
          </a:p>
          <a:p>
            <a:r>
              <a:rPr lang="en-US" altLang="zh-CN" sz="1600">
                <a:sym typeface="+mn-ea"/>
              </a:rPr>
              <a:t>       1</a:t>
            </a:r>
            <a:r>
              <a:rPr lang="zh-CN" altLang="en-US" sz="1600">
                <a:sym typeface="+mn-ea"/>
              </a:rPr>
              <a:t>、比赛全程</a:t>
            </a:r>
            <a:r>
              <a:rPr lang="zh-CN" altLang="en-US" sz="1600">
                <a:sym typeface="+mn-ea"/>
              </a:rPr>
              <a:t>学生和器材不得离开比赛场地和监考范围，学生不</a:t>
            </a:r>
            <a:r>
              <a:rPr lang="zh-CN" altLang="en-US" sz="1600">
                <a:sym typeface="+mn-ea"/>
              </a:rPr>
              <a:t>得触碰拍摄设备。</a:t>
            </a:r>
            <a:endParaRPr lang="zh-CN" altLang="en-US" sz="1600"/>
          </a:p>
          <a:p>
            <a:r>
              <a:rPr lang="zh-CN" altLang="en-US" sz="1600">
                <a:sym typeface="+mn-ea"/>
              </a:rPr>
              <a:t>       </a:t>
            </a:r>
            <a:r>
              <a:rPr lang="en-US" altLang="zh-CN" sz="1600">
                <a:sym typeface="+mn-ea"/>
              </a:rPr>
              <a:t>2</a:t>
            </a:r>
            <a:r>
              <a:rPr lang="zh-CN" altLang="en-US" sz="1600">
                <a:sym typeface="+mn-ea"/>
              </a:rPr>
              <a:t>、按要求写好标签，贴</a:t>
            </a:r>
            <a:r>
              <a:rPr lang="zh-CN" altLang="en-US" sz="1600">
                <a:sym typeface="+mn-ea"/>
              </a:rPr>
              <a:t>于比赛器材并清晰可见。</a:t>
            </a:r>
            <a:endParaRPr lang="zh-CN" altLang="en-US" sz="1600" b="1"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6941*3791*516*516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2.xml><?xml version="1.0" encoding="utf-8"?>
<p:tagLst xmlns:p="http://schemas.openxmlformats.org/presentationml/2006/main">
  <p:tag name="COMMONDATA" val="eyJoZGlkIjoiYjA2N2I4NDUyNTRjMDQxMmNkMjY2NWRkMWU0MDk2ODA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572</Words>
  <Application>WPS 演示</Application>
  <PresentationFormat>宽屏</PresentationFormat>
  <Paragraphs>26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微软雅黑</vt:lpstr>
      <vt:lpstr>Arial Unicode MS</vt:lpstr>
      <vt:lpstr>Calibri</vt:lpstr>
      <vt:lpstr>等线 Light</vt:lpstr>
      <vt:lpstr>仿宋</vt:lpstr>
      <vt:lpstr>华文宋体</vt:lpstr>
      <vt:lpstr>华文中宋</vt:lpstr>
      <vt:lpstr>黑体</vt:lpstr>
      <vt:lpstr>华文行楷</vt:lpstr>
      <vt:lpstr>Adobe 宋体 Std L</vt:lpstr>
      <vt:lpstr>微软雅黑 Light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</dc:creator>
  <cp:lastModifiedBy>顾筱玲</cp:lastModifiedBy>
  <cp:revision>7</cp:revision>
  <dcterms:created xsi:type="dcterms:W3CDTF">2022-04-27T05:14:00Z</dcterms:created>
  <dcterms:modified xsi:type="dcterms:W3CDTF">2022-04-29T03:31:55Z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SaveFontToCloudKey">
    <vt:lpwstr>242336169_embed</vt:lpwstr>
  </property>
  <property fmtid="{D5CDD505-2E9C-101B-9397-08002B2CF9AE}" pid="3" name="ICV">
    <vt:lpwstr>417BC01F137E43D4AA235C72CA158407</vt:lpwstr>
  </property>
  <property fmtid="{D5CDD505-2E9C-101B-9397-08002B2CF9AE}" pid="4" name="KSOProductBuildVer">
    <vt:lpwstr>2052-11.1.0.11365</vt:lpwstr>
  </property>
</Properties>
</file>